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Nuni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5.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Nunit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f2089806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f2089806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f2089806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f2089806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f208980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f208980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f2089806b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f2089806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f2089806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f2089806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f2089806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f2089806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f2089806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f2089806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f2089806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f2089806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f2089806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f2089806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f2089806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f2089806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f2089806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f2089806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f2089806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f2089806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f2089806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f2089806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f2089806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f2089806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f2089806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f2089806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f2089806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f2089806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f2089806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f2089806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6f2089806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6f2089806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f2089806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f2089806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f2089806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f2089806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e9a39e2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e9a39e2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f2089806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f2089806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f2089806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6f2089806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f208980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f208980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f208980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f208980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f208980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f2089806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f2089806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f2089806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f2089806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f2089806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Ng directives-Angular and Event Binding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22/4/24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Directive-NgIf</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2"/>
          <p:cNvPicPr preferRelativeResize="0"/>
          <p:nvPr/>
        </p:nvPicPr>
        <p:blipFill>
          <a:blip r:embed="rId3">
            <a:alphaModFix/>
          </a:blip>
          <a:stretch>
            <a:fillRect/>
          </a:stretch>
        </p:blipFill>
        <p:spPr>
          <a:xfrm>
            <a:off x="152400" y="1022250"/>
            <a:ext cx="8633049"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3"/>
          <p:cNvPicPr preferRelativeResize="0"/>
          <p:nvPr/>
        </p:nvPicPr>
        <p:blipFill>
          <a:blip r:embed="rId3">
            <a:alphaModFix/>
          </a:blip>
          <a:stretch>
            <a:fillRect/>
          </a:stretch>
        </p:blipFill>
        <p:spPr>
          <a:xfrm>
            <a:off x="234150" y="682100"/>
            <a:ext cx="8987500" cy="4243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Binding</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4"/>
          <p:cNvPicPr preferRelativeResize="0"/>
          <p:nvPr/>
        </p:nvPicPr>
        <p:blipFill>
          <a:blip r:embed="rId3">
            <a:alphaModFix/>
          </a:blip>
          <a:stretch>
            <a:fillRect/>
          </a:stretch>
        </p:blipFill>
        <p:spPr>
          <a:xfrm>
            <a:off x="50525" y="863850"/>
            <a:ext cx="9042949" cy="4279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5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 way binding</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5"/>
          <p:cNvPicPr preferRelativeResize="0"/>
          <p:nvPr/>
        </p:nvPicPr>
        <p:blipFill>
          <a:blip r:embed="rId3">
            <a:alphaModFix/>
          </a:blip>
          <a:stretch>
            <a:fillRect/>
          </a:stretch>
        </p:blipFill>
        <p:spPr>
          <a:xfrm>
            <a:off x="366725" y="1318225"/>
            <a:ext cx="8410575" cy="3658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one component first, its your choice whether you want to create component with –no-standalone or either you can create directly as well</a:t>
            </a:r>
            <a:endParaRPr/>
          </a:p>
        </p:txBody>
      </p:sp>
      <p:sp>
        <p:nvSpPr>
          <p:cNvPr id="141" name="Google Shape;141;p26"/>
          <p:cNvSpPr txBox="1"/>
          <p:nvPr>
            <p:ph idx="1" type="body"/>
          </p:nvPr>
        </p:nvSpPr>
        <p:spPr>
          <a:xfrm>
            <a:off x="311700" y="2145175"/>
            <a:ext cx="8520600" cy="242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6"/>
          <p:cNvPicPr preferRelativeResize="0"/>
          <p:nvPr/>
        </p:nvPicPr>
        <p:blipFill>
          <a:blip r:embed="rId3">
            <a:alphaModFix/>
          </a:blip>
          <a:stretch>
            <a:fillRect/>
          </a:stretch>
        </p:blipFill>
        <p:spPr>
          <a:xfrm>
            <a:off x="-54525" y="2012973"/>
            <a:ext cx="9144001" cy="2688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stringinterpolation.component.html</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7"/>
          <p:cNvPicPr preferRelativeResize="0"/>
          <p:nvPr/>
        </p:nvPicPr>
        <p:blipFill>
          <a:blip r:embed="rId3">
            <a:alphaModFix/>
          </a:blip>
          <a:stretch>
            <a:fillRect/>
          </a:stretch>
        </p:blipFill>
        <p:spPr>
          <a:xfrm>
            <a:off x="0" y="1381824"/>
            <a:ext cx="9144001" cy="3760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stringinterpolation.component.ts</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8"/>
          <p:cNvPicPr preferRelativeResize="0"/>
          <p:nvPr/>
        </p:nvPicPr>
        <p:blipFill>
          <a:blip r:embed="rId3">
            <a:alphaModFix/>
          </a:blip>
          <a:stretch>
            <a:fillRect/>
          </a:stretch>
        </p:blipFill>
        <p:spPr>
          <a:xfrm>
            <a:off x="0" y="1152480"/>
            <a:ext cx="9144001" cy="5140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app.component.html</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9"/>
          <p:cNvPicPr preferRelativeResize="0"/>
          <p:nvPr/>
        </p:nvPicPr>
        <p:blipFill>
          <a:blip r:embed="rId3">
            <a:alphaModFix/>
          </a:blip>
          <a:stretch>
            <a:fillRect/>
          </a:stretch>
        </p:blipFill>
        <p:spPr>
          <a:xfrm>
            <a:off x="0" y="954724"/>
            <a:ext cx="9144001" cy="4187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app.component.ts- import the necessary components</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30"/>
          <p:cNvPicPr preferRelativeResize="0"/>
          <p:nvPr/>
        </p:nvPicPr>
        <p:blipFill rotWithShape="1">
          <a:blip r:embed="rId3">
            <a:alphaModFix/>
          </a:blip>
          <a:srcRect b="0" l="0" r="0" t="-14955"/>
          <a:stretch/>
        </p:blipFill>
        <p:spPr>
          <a:xfrm>
            <a:off x="0" y="1017724"/>
            <a:ext cx="9144001" cy="4124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31"/>
          <p:cNvPicPr preferRelativeResize="0"/>
          <p:nvPr/>
        </p:nvPicPr>
        <p:blipFill>
          <a:blip r:embed="rId3">
            <a:alphaModFix/>
          </a:blip>
          <a:stretch>
            <a:fillRect/>
          </a:stretch>
        </p:blipFill>
        <p:spPr>
          <a:xfrm>
            <a:off x="0" y="1152474"/>
            <a:ext cx="9144001" cy="398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744575"/>
            <a:ext cx="8520600" cy="43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NG Directives</a:t>
            </a:r>
            <a:endParaRPr/>
          </a:p>
        </p:txBody>
      </p:sp>
      <p:sp>
        <p:nvSpPr>
          <p:cNvPr id="61" name="Google Shape;61;p14"/>
          <p:cNvSpPr txBox="1"/>
          <p:nvPr>
            <p:ph idx="1" type="subTitle"/>
          </p:nvPr>
        </p:nvSpPr>
        <p:spPr>
          <a:xfrm>
            <a:off x="311700" y="1345475"/>
            <a:ext cx="8520600" cy="326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0D0D0D"/>
                </a:solidFill>
                <a:highlight>
                  <a:srgbClr val="FFFFFF"/>
                </a:highlight>
                <a:latin typeface="Roboto"/>
                <a:ea typeface="Roboto"/>
                <a:cs typeface="Roboto"/>
                <a:sym typeface="Roboto"/>
              </a:rPr>
              <a:t>"ng directives" likely refers to Angular directives. In Angular, directives are a way to extend the HTML vocabulary, creating custom elements and attributes that can add behavior and functionality to HTML elements. There are three types of directives in Angular:</a:t>
            </a:r>
            <a:endParaRPr sz="1600">
              <a:solidFill>
                <a:srgbClr val="0D0D0D"/>
              </a:solidFill>
              <a:highlight>
                <a:srgbClr val="FFFFFF"/>
              </a:highlight>
              <a:latin typeface="Roboto"/>
              <a:ea typeface="Roboto"/>
              <a:cs typeface="Roboto"/>
              <a:sym typeface="Roboto"/>
            </a:endParaRPr>
          </a:p>
          <a:p>
            <a:pPr indent="-330200" lvl="0" marL="457200" rtl="0" algn="l">
              <a:lnSpc>
                <a:spcPct val="115000"/>
              </a:lnSpc>
              <a:spcBef>
                <a:spcPts val="1500"/>
              </a:spcBef>
              <a:spcAft>
                <a:spcPts val="0"/>
              </a:spcAft>
              <a:buClr>
                <a:srgbClr val="0D0D0D"/>
              </a:buClr>
              <a:buSzPts val="1600"/>
              <a:buFont typeface="Roboto"/>
              <a:buAutoNum type="arabicPeriod"/>
            </a:pPr>
            <a:r>
              <a:rPr lang="en" sz="1600">
                <a:solidFill>
                  <a:srgbClr val="0D0D0D"/>
                </a:solidFill>
                <a:highlight>
                  <a:srgbClr val="FFFFFF"/>
                </a:highlight>
                <a:latin typeface="Roboto"/>
                <a:ea typeface="Roboto"/>
                <a:cs typeface="Roboto"/>
                <a:sym typeface="Roboto"/>
              </a:rPr>
              <a:t>Component Directives: These are the most common directives and are used to create reusable components. Components are directives with a template.</a:t>
            </a:r>
            <a:endParaRPr sz="1600">
              <a:solidFill>
                <a:srgbClr val="0D0D0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0D0D0D"/>
              </a:buClr>
              <a:buSzPts val="1600"/>
              <a:buFont typeface="Roboto"/>
              <a:buAutoNum type="arabicPeriod"/>
            </a:pPr>
            <a:r>
              <a:rPr lang="en" sz="1600">
                <a:solidFill>
                  <a:srgbClr val="0D0D0D"/>
                </a:solidFill>
                <a:highlight>
                  <a:srgbClr val="FFFFFF"/>
                </a:highlight>
                <a:latin typeface="Roboto"/>
                <a:ea typeface="Roboto"/>
                <a:cs typeface="Roboto"/>
                <a:sym typeface="Roboto"/>
              </a:rPr>
              <a:t>Attribute Directives: These are used to change the appearance or behavior of a DOM element, component, or another directive. They are applied as attributes to elements in the template.</a:t>
            </a:r>
            <a:endParaRPr sz="1600">
              <a:solidFill>
                <a:srgbClr val="0D0D0D"/>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0D0D0D"/>
              </a:buClr>
              <a:buSzPts val="1600"/>
              <a:buFont typeface="Roboto"/>
              <a:buAutoNum type="arabicPeriod"/>
            </a:pPr>
            <a:r>
              <a:rPr lang="en" sz="1600">
                <a:solidFill>
                  <a:srgbClr val="0D0D0D"/>
                </a:solidFill>
                <a:highlight>
                  <a:srgbClr val="FFFFFF"/>
                </a:highlight>
                <a:latin typeface="Roboto"/>
                <a:ea typeface="Roboto"/>
                <a:cs typeface="Roboto"/>
                <a:sym typeface="Roboto"/>
              </a:rPr>
              <a:t>Structural Directives: These alter the layout of the DOM by adding, removing, or manipulating elements. They are typically prefixed with an asterisk (*) and affect the structure of the DOM.</a:t>
            </a:r>
            <a:endParaRPr sz="1600">
              <a:solidFill>
                <a:srgbClr val="0D0D0D"/>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 Interpolation for image</a:t>
            </a:r>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2"/>
          <p:cNvPicPr preferRelativeResize="0"/>
          <p:nvPr/>
        </p:nvPicPr>
        <p:blipFill>
          <a:blip r:embed="rId3">
            <a:alphaModFix/>
          </a:blip>
          <a:stretch>
            <a:fillRect/>
          </a:stretch>
        </p:blipFill>
        <p:spPr>
          <a:xfrm>
            <a:off x="0" y="2090648"/>
            <a:ext cx="9144001" cy="305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Property Binding</a:t>
            </a:r>
            <a:endParaRPr/>
          </a:p>
        </p:txBody>
      </p:sp>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50">
                <a:solidFill>
                  <a:srgbClr val="273239"/>
                </a:solidFill>
                <a:highlight>
                  <a:srgbClr val="FFFFFF"/>
                </a:highlight>
                <a:latin typeface="Nunito"/>
                <a:ea typeface="Nunito"/>
                <a:cs typeface="Nunito"/>
                <a:sym typeface="Nunito"/>
              </a:rPr>
              <a:t>Property Binding is a </a:t>
            </a:r>
            <a:r>
              <a:rPr b="1" lang="en" sz="2450">
                <a:solidFill>
                  <a:srgbClr val="273239"/>
                </a:solidFill>
                <a:highlight>
                  <a:srgbClr val="FFFFFF"/>
                </a:highlight>
                <a:latin typeface="Nunito"/>
                <a:ea typeface="Nunito"/>
                <a:cs typeface="Nunito"/>
                <a:sym typeface="Nunito"/>
              </a:rPr>
              <a:t>one-way data-binding</a:t>
            </a:r>
            <a:r>
              <a:rPr lang="en" sz="2450">
                <a:solidFill>
                  <a:srgbClr val="273239"/>
                </a:solidFill>
                <a:highlight>
                  <a:srgbClr val="FFFFFF"/>
                </a:highlight>
                <a:latin typeface="Nunito"/>
                <a:ea typeface="Nunito"/>
                <a:cs typeface="Nunito"/>
                <a:sym typeface="Nunito"/>
              </a:rPr>
              <a:t> technique. In property binding, we bind a property of a DOM element to a field which is a defined property in our component TypeScript code. Actually, Angular internally converts string interpolation into property binding.</a:t>
            </a:r>
            <a:endParaRPr sz="2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3" name="Google Shape;20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3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3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217" name="Google Shape;21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8" name="Google Shape;218;p37"/>
          <p:cNvPicPr preferRelativeResize="0"/>
          <p:nvPr/>
        </p:nvPicPr>
        <p:blipFill>
          <a:blip r:embed="rId3">
            <a:alphaModFix/>
          </a:blip>
          <a:stretch>
            <a:fillRect/>
          </a:stretch>
        </p:blipFill>
        <p:spPr>
          <a:xfrm>
            <a:off x="451990" y="0"/>
            <a:ext cx="824002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 Binding</a:t>
            </a:r>
            <a:endParaRPr/>
          </a:p>
        </p:txBody>
      </p:sp>
      <p:sp>
        <p:nvSpPr>
          <p:cNvPr id="224" name="Google Shape;22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38"/>
          <p:cNvPicPr preferRelativeResize="0"/>
          <p:nvPr/>
        </p:nvPicPr>
        <p:blipFill>
          <a:blip r:embed="rId3">
            <a:alphaModFix/>
          </a:blip>
          <a:stretch>
            <a:fillRect/>
          </a:stretch>
        </p:blipFill>
        <p:spPr>
          <a:xfrm>
            <a:off x="0" y="618474"/>
            <a:ext cx="9144001" cy="4523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1" name="Google Shape;23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39"/>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8" name="Google Shape;23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40"/>
          <p:cNvPicPr preferRelativeResize="0"/>
          <p:nvPr/>
        </p:nvPicPr>
        <p:blipFill>
          <a:blip r:embed="rId3">
            <a:alphaModFix/>
          </a:blip>
          <a:stretch>
            <a:fillRect/>
          </a:stretch>
        </p:blipFill>
        <p:spPr>
          <a:xfrm>
            <a:off x="0" y="1608999"/>
            <a:ext cx="9144001" cy="35332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Weekly Activity 12</a:t>
            </a:r>
            <a:endParaRPr/>
          </a:p>
        </p:txBody>
      </p:sp>
      <p:sp>
        <p:nvSpPr>
          <p:cNvPr id="245" name="Google Shape;24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0000"/>
                </a:solidFill>
              </a:rPr>
              <a:t>Create a component with your name, and include two buttons, when you click on first button, the background color of button will changed to “brown”. When you click on the second button,your image will be displayed. Similarly when you make a click on that image, a new text in an input box will be opened, that displays a text “Lets Learn Angular”. Finally when you press a key inside the text box, the text will get vanished. Make use of event binding in your code.</a:t>
            </a:r>
            <a:endParaRPr>
              <a:solidFill>
                <a:srgbClr val="CC0000"/>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311700" y="744575"/>
            <a:ext cx="8520600" cy="44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Component Directive</a:t>
            </a:r>
            <a:endParaRPr sz="3180"/>
          </a:p>
        </p:txBody>
      </p:sp>
      <p:sp>
        <p:nvSpPr>
          <p:cNvPr id="67" name="Google Shape;67;p15"/>
          <p:cNvSpPr txBox="1"/>
          <p:nvPr>
            <p:ph idx="1" type="subTitle"/>
          </p:nvPr>
        </p:nvSpPr>
        <p:spPr>
          <a:xfrm>
            <a:off x="311700" y="1390925"/>
            <a:ext cx="8520600" cy="25719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import { Component } from '@angular/core';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@Component({</a:t>
            </a:r>
            <a:endParaRPr/>
          </a:p>
          <a:p>
            <a:pPr indent="0" lvl="0" marL="0" rtl="0" algn="l">
              <a:spcBef>
                <a:spcPts val="0"/>
              </a:spcBef>
              <a:spcAft>
                <a:spcPts val="0"/>
              </a:spcAft>
              <a:buNone/>
            </a:pPr>
            <a:r>
              <a:rPr lang="en"/>
              <a:t>  selector: 'app-custom-component',</a:t>
            </a:r>
            <a:endParaRPr/>
          </a:p>
          <a:p>
            <a:pPr indent="0" lvl="0" marL="0" rtl="0" algn="l">
              <a:spcBef>
                <a:spcPts val="0"/>
              </a:spcBef>
              <a:spcAft>
                <a:spcPts val="0"/>
              </a:spcAft>
              <a:buNone/>
            </a:pPr>
            <a:r>
              <a:rPr lang="en"/>
              <a:t>  template: '&lt;h1&gt;Hello, {{ name }}&lt;/h1&gt;'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export class CustomComponent {</a:t>
            </a:r>
            <a:endParaRPr/>
          </a:p>
          <a:p>
            <a:pPr indent="0" lvl="0" marL="0" rtl="0" algn="l">
              <a:spcBef>
                <a:spcPts val="0"/>
              </a:spcBef>
              <a:spcAft>
                <a:spcPts val="0"/>
              </a:spcAft>
              <a:buNone/>
            </a:pPr>
            <a:r>
              <a:rPr lang="en"/>
              <a:t>  name = 'Angular';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sz="3163">
                <a:solidFill>
                  <a:srgbClr val="0D0D0D"/>
                </a:solidFill>
                <a:highlight>
                  <a:srgbClr val="FFFFFF"/>
                </a:highlight>
                <a:latin typeface="Roboto"/>
                <a:ea typeface="Roboto"/>
                <a:cs typeface="Roboto"/>
                <a:sym typeface="Roboto"/>
              </a:rPr>
              <a:t>In this example, </a:t>
            </a:r>
            <a:r>
              <a:rPr lang="en" sz="3163">
                <a:solidFill>
                  <a:srgbClr val="0D0D0D"/>
                </a:solidFill>
                <a:highlight>
                  <a:srgbClr val="FFFFFF"/>
                </a:highlight>
                <a:latin typeface="Courier New"/>
                <a:ea typeface="Courier New"/>
                <a:cs typeface="Courier New"/>
                <a:sym typeface="Courier New"/>
              </a:rPr>
              <a:t>CustomComponent</a:t>
            </a:r>
            <a:r>
              <a:rPr lang="en" sz="3163">
                <a:solidFill>
                  <a:srgbClr val="0D0D0D"/>
                </a:solidFill>
                <a:highlight>
                  <a:srgbClr val="FFFFFF"/>
                </a:highlight>
                <a:latin typeface="Roboto"/>
                <a:ea typeface="Roboto"/>
                <a:cs typeface="Roboto"/>
                <a:sym typeface="Roboto"/>
              </a:rPr>
              <a:t> is a directive with a template. It can be used as a custom HTML element </a:t>
            </a:r>
            <a:r>
              <a:rPr lang="en" sz="3163">
                <a:solidFill>
                  <a:srgbClr val="0D0D0D"/>
                </a:solidFill>
                <a:highlight>
                  <a:srgbClr val="FFFFFF"/>
                </a:highlight>
                <a:latin typeface="Courier New"/>
                <a:ea typeface="Courier New"/>
                <a:cs typeface="Courier New"/>
                <a:sym typeface="Courier New"/>
              </a:rPr>
              <a:t>&lt;app-custom-component&gt;&lt;/app-custom-component&gt;</a:t>
            </a:r>
            <a:r>
              <a:rPr lang="en" sz="3163">
                <a:solidFill>
                  <a:srgbClr val="0D0D0D"/>
                </a:solidFill>
                <a:highlight>
                  <a:srgbClr val="FFFFFF"/>
                </a:highlight>
                <a:latin typeface="Roboto"/>
                <a:ea typeface="Roboto"/>
                <a:cs typeface="Roboto"/>
                <a:sym typeface="Roboto"/>
              </a:rPr>
              <a:t>.</a:t>
            </a:r>
            <a:endParaRPr sz="3163"/>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rgbClr val="0D0D0D"/>
                </a:solidFill>
                <a:highlight>
                  <a:srgbClr val="FFFFFF"/>
                </a:highlight>
                <a:latin typeface="Roboto"/>
                <a:ea typeface="Roboto"/>
                <a:cs typeface="Roboto"/>
                <a:sym typeface="Roboto"/>
              </a:rPr>
              <a:t>Structural Directive:</a:t>
            </a:r>
            <a:endParaRPr sz="5000"/>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605"/>
              <a:buFont typeface="Arial"/>
              <a:buNone/>
            </a:pPr>
            <a:r>
              <a:rPr lang="en" sz="1090"/>
              <a:t>&lt;div *ngIf="isLoggedIn; else notLoggedIn"&gt;</a:t>
            </a:r>
            <a:endParaRPr sz="1090"/>
          </a:p>
          <a:p>
            <a:pPr indent="0" lvl="0" marL="0" rtl="0" algn="l">
              <a:lnSpc>
                <a:spcPct val="105000"/>
              </a:lnSpc>
              <a:spcBef>
                <a:spcPts val="1200"/>
              </a:spcBef>
              <a:spcAft>
                <a:spcPts val="0"/>
              </a:spcAft>
              <a:buClr>
                <a:schemeClr val="dk1"/>
              </a:buClr>
              <a:buSzPts val="605"/>
              <a:buFont typeface="Arial"/>
              <a:buNone/>
            </a:pPr>
            <a:r>
              <a:rPr lang="en" sz="1090"/>
              <a:t>  Welcome, {{ username }}!</a:t>
            </a:r>
            <a:endParaRPr sz="1090"/>
          </a:p>
          <a:p>
            <a:pPr indent="0" lvl="0" marL="0" rtl="0" algn="l">
              <a:lnSpc>
                <a:spcPct val="105000"/>
              </a:lnSpc>
              <a:spcBef>
                <a:spcPts val="1200"/>
              </a:spcBef>
              <a:spcAft>
                <a:spcPts val="0"/>
              </a:spcAft>
              <a:buClr>
                <a:schemeClr val="dk1"/>
              </a:buClr>
              <a:buSzPts val="605"/>
              <a:buFont typeface="Arial"/>
              <a:buNone/>
            </a:pPr>
            <a:r>
              <a:rPr lang="en" sz="1090"/>
              <a:t>  &lt;button (click)="logout()"&gt;Logout&lt;/button&gt;</a:t>
            </a:r>
            <a:endParaRPr sz="1090"/>
          </a:p>
          <a:p>
            <a:pPr indent="0" lvl="0" marL="0" rtl="0" algn="l">
              <a:lnSpc>
                <a:spcPct val="105000"/>
              </a:lnSpc>
              <a:spcBef>
                <a:spcPts val="1200"/>
              </a:spcBef>
              <a:spcAft>
                <a:spcPts val="0"/>
              </a:spcAft>
              <a:buClr>
                <a:schemeClr val="dk1"/>
              </a:buClr>
              <a:buSzPts val="605"/>
              <a:buFont typeface="Arial"/>
              <a:buNone/>
            </a:pPr>
            <a:r>
              <a:rPr lang="en" sz="1090"/>
              <a:t>&lt;/div&gt;</a:t>
            </a:r>
            <a:endParaRPr sz="1090"/>
          </a:p>
          <a:p>
            <a:pPr indent="0" lvl="0" marL="0" rtl="0" algn="l">
              <a:lnSpc>
                <a:spcPct val="105000"/>
              </a:lnSpc>
              <a:spcBef>
                <a:spcPts val="1200"/>
              </a:spcBef>
              <a:spcAft>
                <a:spcPts val="0"/>
              </a:spcAft>
              <a:buClr>
                <a:schemeClr val="dk1"/>
              </a:buClr>
              <a:buSzPts val="605"/>
              <a:buFont typeface="Arial"/>
              <a:buNone/>
            </a:pPr>
            <a:r>
              <a:rPr lang="en" sz="1090"/>
              <a:t>&lt;ng-template #notLoggedIn&gt;</a:t>
            </a:r>
            <a:endParaRPr sz="1090"/>
          </a:p>
          <a:p>
            <a:pPr indent="0" lvl="0" marL="0" rtl="0" algn="l">
              <a:lnSpc>
                <a:spcPct val="105000"/>
              </a:lnSpc>
              <a:spcBef>
                <a:spcPts val="1200"/>
              </a:spcBef>
              <a:spcAft>
                <a:spcPts val="0"/>
              </a:spcAft>
              <a:buClr>
                <a:schemeClr val="dk1"/>
              </a:buClr>
              <a:buSzPts val="605"/>
              <a:buFont typeface="Arial"/>
              <a:buNone/>
            </a:pPr>
            <a:r>
              <a:rPr lang="en" sz="1090"/>
              <a:t>  &lt;button (click)="login()"&gt;Login&lt;/button&gt;</a:t>
            </a:r>
            <a:endParaRPr sz="1090"/>
          </a:p>
          <a:p>
            <a:pPr indent="0" lvl="0" marL="0" rtl="0" algn="l">
              <a:lnSpc>
                <a:spcPct val="105000"/>
              </a:lnSpc>
              <a:spcBef>
                <a:spcPts val="1200"/>
              </a:spcBef>
              <a:spcAft>
                <a:spcPts val="0"/>
              </a:spcAft>
              <a:buClr>
                <a:schemeClr val="dk1"/>
              </a:buClr>
              <a:buSzPts val="605"/>
              <a:buFont typeface="Arial"/>
              <a:buNone/>
            </a:pPr>
            <a:r>
              <a:rPr lang="en" sz="1090"/>
              <a:t>&lt;/ng-template&gt;</a:t>
            </a:r>
            <a:endParaRPr sz="1090"/>
          </a:p>
          <a:p>
            <a:pPr indent="0" lvl="0" marL="0" rtl="0" algn="l">
              <a:lnSpc>
                <a:spcPct val="105000"/>
              </a:lnSpc>
              <a:spcBef>
                <a:spcPts val="1200"/>
              </a:spcBef>
              <a:spcAft>
                <a:spcPts val="0"/>
              </a:spcAft>
              <a:buClr>
                <a:schemeClr val="dk1"/>
              </a:buClr>
              <a:buSzPts val="605"/>
              <a:buFont typeface="Arial"/>
              <a:buNone/>
            </a:pPr>
            <a:r>
              <a:t/>
            </a:r>
            <a:endParaRPr sz="1090"/>
          </a:p>
          <a:p>
            <a:pPr indent="0" lvl="0" marL="0" rtl="0" algn="l">
              <a:lnSpc>
                <a:spcPct val="105000"/>
              </a:lnSpc>
              <a:spcBef>
                <a:spcPts val="1200"/>
              </a:spcBef>
              <a:spcAft>
                <a:spcPts val="1200"/>
              </a:spcAft>
              <a:buSzPts val="605"/>
              <a:buNone/>
            </a:pPr>
            <a:r>
              <a:rPr lang="en" sz="1321">
                <a:solidFill>
                  <a:srgbClr val="0D0D0D"/>
                </a:solidFill>
                <a:highlight>
                  <a:srgbClr val="FFFFFF"/>
                </a:highlight>
                <a:latin typeface="Roboto"/>
                <a:ea typeface="Roboto"/>
                <a:cs typeface="Roboto"/>
                <a:sym typeface="Roboto"/>
              </a:rPr>
              <a:t>In this example, the </a:t>
            </a:r>
            <a:r>
              <a:rPr lang="en" sz="1183">
                <a:solidFill>
                  <a:srgbClr val="0D0D0D"/>
                </a:solidFill>
                <a:highlight>
                  <a:srgbClr val="FFFFFF"/>
                </a:highlight>
                <a:latin typeface="Courier New"/>
                <a:ea typeface="Courier New"/>
                <a:cs typeface="Courier New"/>
                <a:sym typeface="Courier New"/>
              </a:rPr>
              <a:t>*ngIf</a:t>
            </a:r>
            <a:r>
              <a:rPr lang="en" sz="1321">
                <a:solidFill>
                  <a:srgbClr val="0D0D0D"/>
                </a:solidFill>
                <a:highlight>
                  <a:srgbClr val="FFFFFF"/>
                </a:highlight>
                <a:latin typeface="Roboto"/>
                <a:ea typeface="Roboto"/>
                <a:cs typeface="Roboto"/>
                <a:sym typeface="Roboto"/>
              </a:rPr>
              <a:t> directive is a structural directive. It conditionally renders the content based on the value of </a:t>
            </a:r>
            <a:r>
              <a:rPr lang="en" sz="1183">
                <a:solidFill>
                  <a:srgbClr val="0D0D0D"/>
                </a:solidFill>
                <a:highlight>
                  <a:srgbClr val="FFFFFF"/>
                </a:highlight>
                <a:latin typeface="Courier New"/>
                <a:ea typeface="Courier New"/>
                <a:cs typeface="Courier New"/>
                <a:sym typeface="Courier New"/>
              </a:rPr>
              <a:t>isLoggedIn</a:t>
            </a:r>
            <a:r>
              <a:rPr lang="en" sz="1321">
                <a:solidFill>
                  <a:srgbClr val="0D0D0D"/>
                </a:solidFill>
                <a:highlight>
                  <a:srgbClr val="FFFFFF"/>
                </a:highlight>
                <a:latin typeface="Roboto"/>
                <a:ea typeface="Roboto"/>
                <a:cs typeface="Roboto"/>
                <a:sym typeface="Roboto"/>
              </a:rPr>
              <a:t>. If </a:t>
            </a:r>
            <a:r>
              <a:rPr lang="en" sz="1183">
                <a:solidFill>
                  <a:srgbClr val="0D0D0D"/>
                </a:solidFill>
                <a:highlight>
                  <a:srgbClr val="FFFFFF"/>
                </a:highlight>
                <a:latin typeface="Courier New"/>
                <a:ea typeface="Courier New"/>
                <a:cs typeface="Courier New"/>
                <a:sym typeface="Courier New"/>
              </a:rPr>
              <a:t>isLoggedIn</a:t>
            </a:r>
            <a:r>
              <a:rPr lang="en" sz="1321">
                <a:solidFill>
                  <a:srgbClr val="0D0D0D"/>
                </a:solidFill>
                <a:highlight>
                  <a:srgbClr val="FFFFFF"/>
                </a:highlight>
                <a:latin typeface="Roboto"/>
                <a:ea typeface="Roboto"/>
                <a:cs typeface="Roboto"/>
                <a:sym typeface="Roboto"/>
              </a:rPr>
              <a:t> is true, it displays the logged-in user's information; otherwise, it shows a login button. The </a:t>
            </a:r>
            <a:r>
              <a:rPr lang="en" sz="1183">
                <a:solidFill>
                  <a:srgbClr val="0D0D0D"/>
                </a:solidFill>
                <a:highlight>
                  <a:srgbClr val="FFFFFF"/>
                </a:highlight>
                <a:latin typeface="Courier New"/>
                <a:ea typeface="Courier New"/>
                <a:cs typeface="Courier New"/>
                <a:sym typeface="Courier New"/>
              </a:rPr>
              <a:t>else</a:t>
            </a:r>
            <a:r>
              <a:rPr lang="en" sz="1321">
                <a:solidFill>
                  <a:srgbClr val="0D0D0D"/>
                </a:solidFill>
                <a:highlight>
                  <a:srgbClr val="FFFFFF"/>
                </a:highlight>
                <a:latin typeface="Roboto"/>
                <a:ea typeface="Roboto"/>
                <a:cs typeface="Roboto"/>
                <a:sym typeface="Roboto"/>
              </a:rPr>
              <a:t> keyword with </a:t>
            </a:r>
            <a:r>
              <a:rPr lang="en" sz="1183">
                <a:solidFill>
                  <a:srgbClr val="0D0D0D"/>
                </a:solidFill>
                <a:highlight>
                  <a:srgbClr val="FFFFFF"/>
                </a:highlight>
                <a:latin typeface="Courier New"/>
                <a:ea typeface="Courier New"/>
                <a:cs typeface="Courier New"/>
                <a:sym typeface="Courier New"/>
              </a:rPr>
              <a:t>ng-template</a:t>
            </a:r>
            <a:r>
              <a:rPr lang="en" sz="1321">
                <a:solidFill>
                  <a:srgbClr val="0D0D0D"/>
                </a:solidFill>
                <a:highlight>
                  <a:srgbClr val="FFFFFF"/>
                </a:highlight>
                <a:latin typeface="Roboto"/>
                <a:ea typeface="Roboto"/>
                <a:cs typeface="Roboto"/>
                <a:sym typeface="Roboto"/>
              </a:rPr>
              <a:t> provides an alternative template for the </a:t>
            </a:r>
            <a:r>
              <a:rPr lang="en" sz="1183">
                <a:solidFill>
                  <a:srgbClr val="0D0D0D"/>
                </a:solidFill>
                <a:highlight>
                  <a:srgbClr val="FFFFFF"/>
                </a:highlight>
                <a:latin typeface="Courier New"/>
                <a:ea typeface="Courier New"/>
                <a:cs typeface="Courier New"/>
                <a:sym typeface="Courier New"/>
              </a:rPr>
              <a:t>*ngIf</a:t>
            </a:r>
            <a:r>
              <a:rPr lang="en" sz="1321">
                <a:solidFill>
                  <a:srgbClr val="0D0D0D"/>
                </a:solidFill>
                <a:highlight>
                  <a:srgbClr val="FFFFFF"/>
                </a:highlight>
                <a:latin typeface="Roboto"/>
                <a:ea typeface="Roboto"/>
                <a:cs typeface="Roboto"/>
                <a:sym typeface="Roboto"/>
              </a:rPr>
              <a:t> directiv</a:t>
            </a:r>
            <a:endParaRPr sz="165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NGSTYLE -WORKING</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 First of all, you have to create one component</a:t>
            </a:r>
            <a:endParaRPr/>
          </a:p>
          <a:p>
            <a:pPr indent="0" lvl="0" marL="0" rtl="0" algn="l">
              <a:spcBef>
                <a:spcPts val="1200"/>
              </a:spcBef>
              <a:spcAft>
                <a:spcPts val="0"/>
              </a:spcAft>
              <a:buNone/>
            </a:pPr>
            <a:r>
              <a:rPr lang="en"/>
              <a:t> Ng g c style1</a:t>
            </a:r>
            <a:endParaRPr/>
          </a:p>
          <a:p>
            <a:pPr indent="0" lvl="0" marL="0" rtl="0" algn="l">
              <a:spcBef>
                <a:spcPts val="1200"/>
              </a:spcBef>
              <a:spcAft>
                <a:spcPts val="0"/>
              </a:spcAft>
              <a:buNone/>
            </a:pPr>
            <a:r>
              <a:rPr lang="en"/>
              <a:t>Then you will be able to see four file created style1.component.html,</a:t>
            </a:r>
            <a:r>
              <a:rPr lang="en"/>
              <a:t>style1.component.ts</a:t>
            </a:r>
            <a:endParaRPr/>
          </a:p>
          <a:p>
            <a:pPr indent="0" lvl="0" marL="0" rtl="0" algn="l">
              <a:spcBef>
                <a:spcPts val="1200"/>
              </a:spcBef>
              <a:spcAft>
                <a:spcPts val="0"/>
              </a:spcAft>
              <a:buNone/>
            </a:pPr>
            <a:r>
              <a:rPr lang="en"/>
              <a:t>Style1.component.css</a:t>
            </a:r>
            <a:endParaRPr/>
          </a:p>
          <a:p>
            <a:pPr indent="0" lvl="0" marL="0" rtl="0" algn="l">
              <a:spcBef>
                <a:spcPts val="1200"/>
              </a:spcBef>
              <a:spcAft>
                <a:spcPts val="1200"/>
              </a:spcAft>
              <a:buClr>
                <a:schemeClr val="dk1"/>
              </a:buClr>
              <a:buSzPts val="1100"/>
              <a:buFont typeface="Arial"/>
              <a:buNone/>
            </a:pPr>
            <a:r>
              <a:rPr lang="en"/>
              <a:t>style1.component.spec.ts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Make use of [ngStyle] in your component.html(created component)</a:t>
            </a:r>
            <a:endParaRPr sz="2120"/>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 name="Google Shape;86;p18"/>
          <p:cNvPicPr preferRelativeResize="0"/>
          <p:nvPr/>
        </p:nvPicPr>
        <p:blipFill>
          <a:blip r:embed="rId3">
            <a:alphaModFix/>
          </a:blip>
          <a:stretch>
            <a:fillRect/>
          </a:stretch>
        </p:blipFill>
        <p:spPr>
          <a:xfrm>
            <a:off x="0" y="1017724"/>
            <a:ext cx="9144001" cy="4124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 common module and compone</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9"/>
          <p:cNvPicPr preferRelativeResize="0"/>
          <p:nvPr/>
        </p:nvPicPr>
        <p:blipFill>
          <a:blip r:embed="rId3">
            <a:alphaModFix/>
          </a:blip>
          <a:stretch>
            <a:fillRect/>
          </a:stretch>
        </p:blipFill>
        <p:spPr>
          <a:xfrm>
            <a:off x="0" y="1272774"/>
            <a:ext cx="9144001" cy="4596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app.component.ts</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20"/>
          <p:cNvPicPr preferRelativeResize="0"/>
          <p:nvPr/>
        </p:nvPicPr>
        <p:blipFill>
          <a:blip r:embed="rId3">
            <a:alphaModFix/>
          </a:blip>
          <a:stretch>
            <a:fillRect/>
          </a:stretch>
        </p:blipFill>
        <p:spPr>
          <a:xfrm>
            <a:off x="0" y="1017724"/>
            <a:ext cx="9144001" cy="412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21"/>
          <p:cNvPicPr preferRelativeResize="0"/>
          <p:nvPr/>
        </p:nvPicPr>
        <p:blipFill>
          <a:blip r:embed="rId3">
            <a:alphaModFix/>
          </a:blip>
          <a:stretch>
            <a:fillRect/>
          </a:stretch>
        </p:blipFill>
        <p:spPr>
          <a:xfrm>
            <a:off x="0" y="1593068"/>
            <a:ext cx="9144002" cy="19573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